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1" r:id="rId3"/>
    <p:sldId id="304" r:id="rId4"/>
    <p:sldId id="298" r:id="rId5"/>
    <p:sldId id="288" r:id="rId6"/>
    <p:sldId id="289" r:id="rId7"/>
    <p:sldId id="299" r:id="rId8"/>
    <p:sldId id="300" r:id="rId9"/>
    <p:sldId id="286" r:id="rId10"/>
    <p:sldId id="301" r:id="rId11"/>
    <p:sldId id="287" r:id="rId12"/>
    <p:sldId id="302" r:id="rId13"/>
    <p:sldId id="303" r:id="rId14"/>
    <p:sldId id="284" r:id="rId15"/>
    <p:sldId id="306" r:id="rId16"/>
    <p:sldId id="307" r:id="rId17"/>
    <p:sldId id="261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12"/>
    <p:restoredTop sz="97030"/>
  </p:normalViewPr>
  <p:slideViewPr>
    <p:cSldViewPr snapToGrid="0" snapToObjects="1">
      <p:cViewPr varScale="1">
        <p:scale>
          <a:sx n="106" d="100"/>
          <a:sy n="106" d="100"/>
        </p:scale>
        <p:origin x="8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825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965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31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97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095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932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52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195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80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69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160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71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613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530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759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hyperlink" Target="mailto:jjolley@microstra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Automating the </a:t>
            </a:r>
            <a:br>
              <a:rPr lang="en" dirty="0"/>
            </a:br>
            <a:r>
              <a:rPr lang="en" dirty="0"/>
              <a:t>Alfresco Taxonomy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1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Jason Jolley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>
                <a:solidFill>
                  <a:schemeClr val="dk2"/>
                </a:solidFill>
              </a:rPr>
              <a:t>Q: </a:t>
            </a:r>
            <a:r>
              <a:rPr lang="es-ES" dirty="0" err="1">
                <a:solidFill>
                  <a:schemeClr val="dk2"/>
                </a:solidFill>
              </a:rPr>
              <a:t>How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was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this</a:t>
            </a:r>
            <a:r>
              <a:rPr lang="es-ES" dirty="0">
                <a:solidFill>
                  <a:schemeClr val="dk2"/>
                </a:solidFill>
              </a:rPr>
              <a:t> done?    A: </a:t>
            </a:r>
            <a:r>
              <a:rPr lang="es-ES" dirty="0" err="1">
                <a:solidFill>
                  <a:schemeClr val="dk2"/>
                </a:solidFill>
              </a:rPr>
              <a:t>Alfresco</a:t>
            </a:r>
            <a:r>
              <a:rPr lang="es-ES" dirty="0">
                <a:solidFill>
                  <a:schemeClr val="dk2"/>
                </a:solidFill>
              </a:rPr>
              <a:t> Rules!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00792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sz="1400" dirty="0">
                <a:solidFill>
                  <a:schemeClr val="dk2"/>
                </a:solidFill>
              </a:rPr>
              <a:t>Simple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626" y="1644901"/>
            <a:ext cx="844801" cy="947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630" y="1620793"/>
            <a:ext cx="975598" cy="971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41228" y="1814180"/>
            <a:ext cx="14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Rules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6377" y="1644902"/>
            <a:ext cx="588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+</a:t>
            </a:r>
          </a:p>
        </p:txBody>
      </p:sp>
      <p:sp>
        <p:nvSpPr>
          <p:cNvPr id="14" name="Shape 67"/>
          <p:cNvSpPr txBox="1">
            <a:spLocks/>
          </p:cNvSpPr>
          <p:nvPr/>
        </p:nvSpPr>
        <p:spPr>
          <a:xfrm>
            <a:off x="311700" y="2777458"/>
            <a:ext cx="8520600" cy="1700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400" dirty="0" err="1">
                <a:solidFill>
                  <a:schemeClr val="dk2"/>
                </a:solidFill>
              </a:rPr>
              <a:t>Complex</a:t>
            </a:r>
            <a:endParaRPr lang="es-ES" sz="1400" dirty="0">
              <a:solidFill>
                <a:schemeClr val="dk2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630" y="3345694"/>
            <a:ext cx="975598" cy="9715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41228" y="3539081"/>
            <a:ext cx="14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Rules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06377" y="3369803"/>
            <a:ext cx="588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+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265" y="3190601"/>
            <a:ext cx="1648623" cy="11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Metadata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Inheritance</a:t>
            </a:r>
            <a:r>
              <a:rPr lang="es-ES" dirty="0">
                <a:solidFill>
                  <a:schemeClr val="dk2"/>
                </a:solidFill>
              </a:rPr>
              <a:t> - </a:t>
            </a:r>
            <a:r>
              <a:rPr lang="es-ES" dirty="0" err="1">
                <a:solidFill>
                  <a:schemeClr val="dk2"/>
                </a:solidFill>
              </a:rPr>
              <a:t>Slide</a:t>
            </a:r>
            <a:r>
              <a:rPr lang="es-ES" dirty="0">
                <a:solidFill>
                  <a:schemeClr val="dk2"/>
                </a:solidFill>
              </a:rPr>
              <a:t> 2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5" name="Metadata Upd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>
                <a:solidFill>
                  <a:schemeClr val="dk2"/>
                </a:solidFill>
              </a:rPr>
              <a:t>Q: </a:t>
            </a:r>
            <a:r>
              <a:rPr lang="es-ES" dirty="0" err="1">
                <a:solidFill>
                  <a:schemeClr val="dk2"/>
                </a:solidFill>
              </a:rPr>
              <a:t>How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was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this</a:t>
            </a:r>
            <a:r>
              <a:rPr lang="es-ES" dirty="0">
                <a:solidFill>
                  <a:schemeClr val="dk2"/>
                </a:solidFill>
              </a:rPr>
              <a:t> done?    A: </a:t>
            </a:r>
            <a:r>
              <a:rPr lang="es-ES" dirty="0" err="1">
                <a:solidFill>
                  <a:schemeClr val="dk2"/>
                </a:solidFill>
              </a:rPr>
              <a:t>Alfresco</a:t>
            </a:r>
            <a:r>
              <a:rPr lang="es-ES" dirty="0">
                <a:solidFill>
                  <a:schemeClr val="dk2"/>
                </a:solidFill>
              </a:rPr>
              <a:t> Rules!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630" y="1620793"/>
            <a:ext cx="975598" cy="971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41228" y="1814180"/>
            <a:ext cx="14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Rules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6377" y="1644902"/>
            <a:ext cx="588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12700">
                  <a:solidFill>
                    <a:srgbClr val="009688"/>
                  </a:solidFill>
                  <a:prstDash val="solid"/>
                </a:ln>
                <a:pattFill prst="pct50">
                  <a:fgClr>
                    <a:srgbClr val="009688"/>
                  </a:fgClr>
                  <a:bgClr>
                    <a:srgbClr val="009688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9688"/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+</a:t>
            </a:r>
          </a:p>
        </p:txBody>
      </p:sp>
      <p:sp>
        <p:nvSpPr>
          <p:cNvPr id="14" name="Shape 67"/>
          <p:cNvSpPr txBox="1">
            <a:spLocks/>
          </p:cNvSpPr>
          <p:nvPr/>
        </p:nvSpPr>
        <p:spPr>
          <a:xfrm>
            <a:off x="311700" y="1210491"/>
            <a:ext cx="8520600" cy="1776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ADADAD"/>
              </a:buClr>
              <a:buSzPct val="100000"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Little More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Complex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265" y="1608222"/>
            <a:ext cx="1648623" cy="1169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00" y="3179806"/>
            <a:ext cx="2178228" cy="1357946"/>
          </a:xfrm>
          <a:prstGeom prst="rect">
            <a:avLst/>
          </a:prstGeom>
        </p:spPr>
      </p:pic>
      <p:sp>
        <p:nvSpPr>
          <p:cNvPr id="18" name="Shape 67"/>
          <p:cNvSpPr txBox="1">
            <a:spLocks/>
          </p:cNvSpPr>
          <p:nvPr/>
        </p:nvSpPr>
        <p:spPr>
          <a:xfrm>
            <a:off x="2664822" y="2995172"/>
            <a:ext cx="4815841" cy="1776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ADADAD"/>
              </a:buClr>
              <a:buSzPct val="100000"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Modif</a:t>
            </a:r>
            <a:r>
              <a:rPr lang="es-ES" sz="1400" b="1" dirty="0" err="1">
                <a:solidFill>
                  <a:srgbClr val="FF0000"/>
                </a:solidFill>
              </a:rPr>
              <a:t>ied</a:t>
            </a:r>
            <a:r>
              <a:rPr lang="es-ES" sz="1400" b="1" dirty="0">
                <a:solidFill>
                  <a:srgbClr val="FF0000"/>
                </a:solidFill>
              </a:rPr>
              <a:t> / </a:t>
            </a:r>
            <a:r>
              <a:rPr lang="es-ES" sz="1400" b="1" dirty="0" err="1">
                <a:solidFill>
                  <a:srgbClr val="FF0000"/>
                </a:solidFill>
              </a:rPr>
              <a:t>Created</a:t>
            </a:r>
            <a:r>
              <a:rPr lang="es-ES" sz="1400" b="1" dirty="0">
                <a:solidFill>
                  <a:srgbClr val="FF0000"/>
                </a:solidFill>
              </a:rPr>
              <a:t> </a:t>
            </a:r>
            <a:r>
              <a:rPr lang="es-ES" sz="1400" b="1" dirty="0" err="1">
                <a:solidFill>
                  <a:srgbClr val="FF0000"/>
                </a:solidFill>
              </a:rPr>
              <a:t>Info</a:t>
            </a:r>
            <a:r>
              <a:rPr lang="es-ES" sz="1400" b="1" dirty="0">
                <a:solidFill>
                  <a:srgbClr val="FF0000"/>
                </a:solidFill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ADADA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Disable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Behaviour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updating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>
              <a:buClr>
                <a:srgbClr val="ADADAD"/>
              </a:buClr>
            </a:pPr>
            <a:r>
              <a:rPr lang="es-ES" sz="1400" b="1" dirty="0" err="1">
                <a:solidFill>
                  <a:srgbClr val="FF0000"/>
                </a:solidFill>
              </a:rPr>
              <a:t>Checked</a:t>
            </a:r>
            <a:r>
              <a:rPr lang="es-ES" sz="1400" b="1" dirty="0">
                <a:solidFill>
                  <a:srgbClr val="FF0000"/>
                </a:solidFill>
              </a:rPr>
              <a:t> </a:t>
            </a:r>
            <a:r>
              <a:rPr lang="es-ES" sz="1400" b="1" dirty="0" err="1">
                <a:solidFill>
                  <a:srgbClr val="FF0000"/>
                </a:solidFill>
              </a:rPr>
              <a:t>Out</a:t>
            </a:r>
            <a:r>
              <a:rPr lang="es-ES" sz="1400" b="1" dirty="0">
                <a:solidFill>
                  <a:srgbClr val="FF0000"/>
                </a:solidFill>
              </a:rPr>
              <a:t> </a:t>
            </a:r>
            <a:r>
              <a:rPr lang="es-ES" sz="1400" b="1" dirty="0" err="1">
                <a:solidFill>
                  <a:srgbClr val="FF0000"/>
                </a:solidFill>
              </a:rPr>
              <a:t>Documents</a:t>
            </a:r>
            <a:r>
              <a:rPr lang="es-ES" sz="1400" b="1" dirty="0">
                <a:solidFill>
                  <a:srgbClr val="FF0000"/>
                </a:solidFill>
              </a:rPr>
              <a:t>!</a:t>
            </a:r>
          </a:p>
          <a:p>
            <a:pPr marL="285750" indent="-285750">
              <a:buClr>
                <a:srgbClr val="ADADAD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303030"/>
                </a:solidFill>
              </a:rPr>
              <a:t>Cancel &amp; Re-</a:t>
            </a:r>
            <a:r>
              <a:rPr lang="es-ES" sz="1400" dirty="0" err="1">
                <a:solidFill>
                  <a:srgbClr val="303030"/>
                </a:solidFill>
              </a:rPr>
              <a:t>Checkout</a:t>
            </a:r>
            <a:endParaRPr lang="es-ES" sz="1400" dirty="0">
              <a:solidFill>
                <a:srgbClr val="303030"/>
              </a:solidFill>
            </a:endParaRPr>
          </a:p>
          <a:p>
            <a:pPr>
              <a:buClr>
                <a:srgbClr val="ADADAD"/>
              </a:buClr>
            </a:pPr>
            <a:endParaRPr lang="es-ES" sz="1400" b="1" dirty="0">
              <a:solidFill>
                <a:srgbClr val="FF0000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ADADA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89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>
                <a:solidFill>
                  <a:schemeClr val="dk2"/>
                </a:solidFill>
              </a:rPr>
              <a:t>Q: </a:t>
            </a:r>
            <a:r>
              <a:rPr lang="es-ES" dirty="0" err="1">
                <a:solidFill>
                  <a:schemeClr val="dk2"/>
                </a:solidFill>
              </a:rPr>
              <a:t>How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was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this</a:t>
            </a:r>
            <a:r>
              <a:rPr lang="es-ES" dirty="0">
                <a:solidFill>
                  <a:schemeClr val="dk2"/>
                </a:solidFill>
              </a:rPr>
              <a:t> done?    A: </a:t>
            </a:r>
            <a:r>
              <a:rPr lang="es-ES" dirty="0" err="1">
                <a:solidFill>
                  <a:schemeClr val="dk2"/>
                </a:solidFill>
              </a:rPr>
              <a:t>Alfresco</a:t>
            </a:r>
            <a:r>
              <a:rPr lang="es-ES" dirty="0">
                <a:solidFill>
                  <a:schemeClr val="dk2"/>
                </a:solidFill>
              </a:rPr>
              <a:t> Rules!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630" y="1620793"/>
            <a:ext cx="975598" cy="971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41228" y="1814180"/>
            <a:ext cx="147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Rules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06377" y="1644902"/>
            <a:ext cx="588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12700">
                  <a:solidFill>
                    <a:srgbClr val="009688"/>
                  </a:solidFill>
                  <a:prstDash val="solid"/>
                </a:ln>
                <a:pattFill prst="pct50">
                  <a:fgClr>
                    <a:srgbClr val="009688"/>
                  </a:fgClr>
                  <a:bgClr>
                    <a:srgbClr val="009688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9688"/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+</a:t>
            </a:r>
          </a:p>
        </p:txBody>
      </p:sp>
      <p:sp>
        <p:nvSpPr>
          <p:cNvPr id="14" name="Shape 67"/>
          <p:cNvSpPr txBox="1">
            <a:spLocks/>
          </p:cNvSpPr>
          <p:nvPr/>
        </p:nvSpPr>
        <p:spPr>
          <a:xfrm>
            <a:off x="311700" y="1210491"/>
            <a:ext cx="8520600" cy="1776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ADADAD"/>
              </a:buClr>
              <a:buSzPct val="100000"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Little More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Complex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265" y="1608222"/>
            <a:ext cx="1648623" cy="1169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00" y="3179806"/>
            <a:ext cx="2178228" cy="1357946"/>
          </a:xfrm>
          <a:prstGeom prst="rect">
            <a:avLst/>
          </a:prstGeom>
        </p:spPr>
      </p:pic>
      <p:sp>
        <p:nvSpPr>
          <p:cNvPr id="18" name="Shape 67"/>
          <p:cNvSpPr txBox="1">
            <a:spLocks/>
          </p:cNvSpPr>
          <p:nvPr/>
        </p:nvSpPr>
        <p:spPr>
          <a:xfrm>
            <a:off x="2664822" y="2995172"/>
            <a:ext cx="4815841" cy="1776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ADADAD"/>
              </a:buClr>
              <a:buSzPct val="100000"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Modified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/ </a:t>
            </a: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Created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ADADA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Disable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Behaviour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updating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ADADAD"/>
              </a:buClr>
              <a:buSzPct val="100000"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Checked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Documents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ADADA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Cancel &amp; Re-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Checkout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ADADAD"/>
              </a:buClr>
              <a:buSzPct val="100000"/>
              <a:buFontTx/>
              <a:buNone/>
              <a:tabLst/>
              <a:defRPr/>
            </a:pPr>
            <a:endParaRPr kumimoji="0" lang="es-E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ADADA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Elipse 1"/>
          <p:cNvSpPr/>
          <p:nvPr/>
        </p:nvSpPr>
        <p:spPr>
          <a:xfrm>
            <a:off x="0" y="4985845"/>
            <a:ext cx="185576" cy="15765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>
                <a:solidFill>
                  <a:schemeClr val="dk2"/>
                </a:solidFill>
              </a:rPr>
              <a:t>Site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Creation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chemeClr val="dk2"/>
                </a:solidFill>
              </a:rPr>
              <a:t>Q: </a:t>
            </a:r>
            <a:r>
              <a:rPr lang="es-ES" b="1" dirty="0" err="1">
                <a:solidFill>
                  <a:schemeClr val="dk2"/>
                </a:solidFill>
              </a:rPr>
              <a:t>How</a:t>
            </a:r>
            <a:r>
              <a:rPr lang="es-ES" b="1" dirty="0">
                <a:solidFill>
                  <a:schemeClr val="dk2"/>
                </a:solidFill>
              </a:rPr>
              <a:t> do </a:t>
            </a:r>
            <a:r>
              <a:rPr lang="es-ES" b="1" dirty="0" err="1">
                <a:solidFill>
                  <a:schemeClr val="dk2"/>
                </a:solidFill>
              </a:rPr>
              <a:t>you</a:t>
            </a:r>
            <a:r>
              <a:rPr lang="es-ES" b="1" dirty="0">
                <a:solidFill>
                  <a:schemeClr val="dk2"/>
                </a:solidFill>
              </a:rPr>
              <a:t> do </a:t>
            </a:r>
            <a:r>
              <a:rPr lang="es-ES" b="1" dirty="0" err="1">
                <a:solidFill>
                  <a:schemeClr val="dk2"/>
                </a:solidFill>
              </a:rPr>
              <a:t>it</a:t>
            </a:r>
            <a:r>
              <a:rPr lang="es-ES" b="1" dirty="0">
                <a:solidFill>
                  <a:schemeClr val="dk2"/>
                </a:solidFill>
              </a:rPr>
              <a:t>? 		A: </a:t>
            </a:r>
            <a:r>
              <a:rPr lang="es-ES" b="1" dirty="0" err="1">
                <a:solidFill>
                  <a:schemeClr val="dk2"/>
                </a:solidFill>
              </a:rPr>
              <a:t>Emulate</a:t>
            </a:r>
            <a:r>
              <a:rPr lang="es-ES" b="1" dirty="0">
                <a:solidFill>
                  <a:schemeClr val="dk2"/>
                </a:solidFill>
              </a:rPr>
              <a:t> Share </a:t>
            </a:r>
            <a:r>
              <a:rPr lang="es-ES" b="1" dirty="0" err="1">
                <a:solidFill>
                  <a:schemeClr val="dk2"/>
                </a:solidFill>
              </a:rPr>
              <a:t>via</a:t>
            </a:r>
            <a:r>
              <a:rPr lang="es-ES" b="1" dirty="0">
                <a:solidFill>
                  <a:schemeClr val="dk2"/>
                </a:solidFill>
              </a:rPr>
              <a:t> REST</a:t>
            </a:r>
          </a:p>
          <a:p>
            <a:pPr lvl="0"/>
            <a:r>
              <a:rPr lang="es-ES" sz="1400" dirty="0">
                <a:solidFill>
                  <a:schemeClr val="dk2"/>
                </a:solidFill>
              </a:rPr>
              <a:t>Use Browser Tools </a:t>
            </a:r>
            <a:r>
              <a:rPr lang="es-ES" sz="1400" dirty="0" err="1">
                <a:solidFill>
                  <a:schemeClr val="dk2"/>
                </a:solidFill>
              </a:rPr>
              <a:t>to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interrogate</a:t>
            </a:r>
            <a:r>
              <a:rPr lang="es-ES" sz="1400" dirty="0">
                <a:solidFill>
                  <a:schemeClr val="dk2"/>
                </a:solidFill>
              </a:rPr>
              <a:t> Share </a:t>
            </a:r>
            <a:r>
              <a:rPr lang="es-ES" sz="1400" dirty="0">
                <a:solidFill>
                  <a:srgbClr val="FF0000"/>
                </a:solidFill>
              </a:rPr>
              <a:t>(</a:t>
            </a:r>
            <a:r>
              <a:rPr lang="es-ES" sz="1400" dirty="0" err="1">
                <a:solidFill>
                  <a:srgbClr val="FF0000"/>
                </a:solidFill>
              </a:rPr>
              <a:t>Warning</a:t>
            </a:r>
            <a:r>
              <a:rPr lang="es-ES" sz="1400" dirty="0">
                <a:solidFill>
                  <a:srgbClr val="FF0000"/>
                </a:solidFill>
              </a:rPr>
              <a:t>: </a:t>
            </a:r>
            <a:r>
              <a:rPr lang="es-ES" sz="1400" dirty="0" err="1">
                <a:solidFill>
                  <a:srgbClr val="FF0000"/>
                </a:solidFill>
              </a:rPr>
              <a:t>There</a:t>
            </a:r>
            <a:r>
              <a:rPr lang="es-ES" sz="1400" dirty="0">
                <a:solidFill>
                  <a:srgbClr val="FF0000"/>
                </a:solidFill>
              </a:rPr>
              <a:t> are </a:t>
            </a:r>
            <a:r>
              <a:rPr lang="es-ES" sz="1400" dirty="0" err="1">
                <a:solidFill>
                  <a:srgbClr val="FF0000"/>
                </a:solidFill>
              </a:rPr>
              <a:t>minor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differences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between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Alfresco</a:t>
            </a:r>
            <a:r>
              <a:rPr lang="es-ES" sz="1400" dirty="0">
                <a:solidFill>
                  <a:srgbClr val="FF0000"/>
                </a:solidFill>
              </a:rPr>
              <a:t> versión)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ES" sz="1400" dirty="0" err="1">
                <a:solidFill>
                  <a:schemeClr val="dk2"/>
                </a:solidFill>
              </a:rPr>
              <a:t>Go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to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User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Dashboard</a:t>
            </a:r>
            <a:endParaRPr lang="es-ES" sz="1400" dirty="0">
              <a:solidFill>
                <a:schemeClr val="dk2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ES" sz="1400" dirty="0" err="1">
                <a:solidFill>
                  <a:schemeClr val="dk2"/>
                </a:solidFill>
              </a:rPr>
              <a:t>Login</a:t>
            </a:r>
            <a:r>
              <a:rPr lang="es-ES" sz="1400" dirty="0">
                <a:solidFill>
                  <a:schemeClr val="dk2"/>
                </a:solidFill>
              </a:rPr>
              <a:t> (</a:t>
            </a:r>
            <a:r>
              <a:rPr lang="es-ES" sz="1400" dirty="0" err="1">
                <a:solidFill>
                  <a:schemeClr val="dk2"/>
                </a:solidFill>
              </a:rPr>
              <a:t>if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necessary</a:t>
            </a:r>
            <a:r>
              <a:rPr lang="es-ES" sz="1400" dirty="0">
                <a:solidFill>
                  <a:schemeClr val="dk2"/>
                </a:solidFill>
              </a:rPr>
              <a:t>)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ES" sz="1400" dirty="0" err="1">
                <a:solidFill>
                  <a:schemeClr val="dk2"/>
                </a:solidFill>
              </a:rPr>
              <a:t>Create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Site</a:t>
            </a:r>
            <a:endParaRPr lang="es-ES" sz="1400" dirty="0">
              <a:solidFill>
                <a:schemeClr val="dk2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ES" sz="1400" dirty="0" err="1">
                <a:solidFill>
                  <a:schemeClr val="dk2"/>
                </a:solidFill>
              </a:rPr>
              <a:t>Go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to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Site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Dashboard</a:t>
            </a:r>
            <a:r>
              <a:rPr lang="es-ES" sz="1400" dirty="0">
                <a:solidFill>
                  <a:schemeClr val="dk2"/>
                </a:solidFill>
              </a:rPr>
              <a:t> (</a:t>
            </a:r>
            <a:r>
              <a:rPr lang="es-ES" sz="1400" dirty="0" err="1">
                <a:solidFill>
                  <a:schemeClr val="dk2"/>
                </a:solidFill>
              </a:rPr>
              <a:t>to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initialize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Site</a:t>
            </a:r>
            <a:r>
              <a:rPr lang="es-ES" sz="1400" dirty="0">
                <a:solidFill>
                  <a:schemeClr val="dk2"/>
                </a:solidFill>
              </a:rPr>
              <a:t>)</a:t>
            </a:r>
          </a:p>
          <a:p>
            <a:pPr lvl="0"/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7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>
                <a:solidFill>
                  <a:schemeClr val="dk2"/>
                </a:solidFill>
              </a:rPr>
              <a:t>Site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Creation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solidFill>
                  <a:schemeClr val="dk2"/>
                </a:solidFill>
              </a:rPr>
              <a:t>Q: </a:t>
            </a:r>
            <a:r>
              <a:rPr lang="es-ES" b="1" dirty="0" err="1">
                <a:solidFill>
                  <a:schemeClr val="dk2"/>
                </a:solidFill>
              </a:rPr>
              <a:t>How</a:t>
            </a:r>
            <a:r>
              <a:rPr lang="es-ES" b="1" dirty="0">
                <a:solidFill>
                  <a:schemeClr val="dk2"/>
                </a:solidFill>
              </a:rPr>
              <a:t> do </a:t>
            </a:r>
            <a:r>
              <a:rPr lang="es-ES" b="1" dirty="0" err="1">
                <a:solidFill>
                  <a:schemeClr val="dk2"/>
                </a:solidFill>
              </a:rPr>
              <a:t>you</a:t>
            </a:r>
            <a:r>
              <a:rPr lang="es-ES" b="1" dirty="0">
                <a:solidFill>
                  <a:schemeClr val="dk2"/>
                </a:solidFill>
              </a:rPr>
              <a:t> do </a:t>
            </a:r>
            <a:r>
              <a:rPr lang="es-ES" b="1" dirty="0" err="1">
                <a:solidFill>
                  <a:schemeClr val="dk2"/>
                </a:solidFill>
              </a:rPr>
              <a:t>it</a:t>
            </a:r>
            <a:r>
              <a:rPr lang="es-ES" b="1" dirty="0">
                <a:solidFill>
                  <a:schemeClr val="dk2"/>
                </a:solidFill>
              </a:rPr>
              <a:t>? 		A: </a:t>
            </a:r>
            <a:r>
              <a:rPr lang="es-ES" b="1" dirty="0" err="1">
                <a:solidFill>
                  <a:schemeClr val="dk2"/>
                </a:solidFill>
              </a:rPr>
              <a:t>Emulate</a:t>
            </a:r>
            <a:r>
              <a:rPr lang="es-ES" b="1" dirty="0">
                <a:solidFill>
                  <a:schemeClr val="dk2"/>
                </a:solidFill>
              </a:rPr>
              <a:t> Share </a:t>
            </a:r>
            <a:r>
              <a:rPr lang="es-ES" b="1" dirty="0" err="1">
                <a:solidFill>
                  <a:schemeClr val="dk2"/>
                </a:solidFill>
              </a:rPr>
              <a:t>via</a:t>
            </a:r>
            <a:r>
              <a:rPr lang="es-ES" b="1" dirty="0">
                <a:solidFill>
                  <a:schemeClr val="dk2"/>
                </a:solidFill>
              </a:rPr>
              <a:t> REST</a:t>
            </a:r>
          </a:p>
          <a:p>
            <a:pPr lvl="0"/>
            <a:r>
              <a:rPr lang="es-ES" sz="1400" dirty="0">
                <a:solidFill>
                  <a:schemeClr val="dk2"/>
                </a:solidFill>
              </a:rPr>
              <a:t>Use Browser Tools </a:t>
            </a:r>
            <a:r>
              <a:rPr lang="es-ES" sz="1400" dirty="0" err="1">
                <a:solidFill>
                  <a:schemeClr val="dk2"/>
                </a:solidFill>
              </a:rPr>
              <a:t>to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interrogate</a:t>
            </a:r>
            <a:r>
              <a:rPr lang="es-ES" sz="1400" dirty="0">
                <a:solidFill>
                  <a:schemeClr val="dk2"/>
                </a:solidFill>
              </a:rPr>
              <a:t> Share </a:t>
            </a:r>
            <a:r>
              <a:rPr lang="es-ES" sz="1400" dirty="0">
                <a:solidFill>
                  <a:srgbClr val="FF0000"/>
                </a:solidFill>
              </a:rPr>
              <a:t>(</a:t>
            </a:r>
            <a:r>
              <a:rPr lang="es-ES" sz="1400" dirty="0" err="1">
                <a:solidFill>
                  <a:srgbClr val="FF0000"/>
                </a:solidFill>
              </a:rPr>
              <a:t>Warning</a:t>
            </a:r>
            <a:r>
              <a:rPr lang="es-ES" sz="1400" dirty="0">
                <a:solidFill>
                  <a:srgbClr val="FF0000"/>
                </a:solidFill>
              </a:rPr>
              <a:t>: </a:t>
            </a:r>
            <a:r>
              <a:rPr lang="es-ES" sz="1400" dirty="0" err="1">
                <a:solidFill>
                  <a:srgbClr val="FF0000"/>
                </a:solidFill>
              </a:rPr>
              <a:t>There</a:t>
            </a:r>
            <a:r>
              <a:rPr lang="es-ES" sz="1400" dirty="0">
                <a:solidFill>
                  <a:srgbClr val="FF0000"/>
                </a:solidFill>
              </a:rPr>
              <a:t> are </a:t>
            </a:r>
            <a:r>
              <a:rPr lang="es-ES" sz="1400" dirty="0" err="1">
                <a:solidFill>
                  <a:srgbClr val="FF0000"/>
                </a:solidFill>
              </a:rPr>
              <a:t>minor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differences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between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Alfresco</a:t>
            </a:r>
            <a:r>
              <a:rPr lang="es-ES" sz="1400" dirty="0">
                <a:solidFill>
                  <a:srgbClr val="FF0000"/>
                </a:solidFill>
              </a:rPr>
              <a:t> versión)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ES" sz="1400" dirty="0" err="1">
                <a:solidFill>
                  <a:schemeClr val="dk2"/>
                </a:solidFill>
              </a:rPr>
              <a:t>Go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to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User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Dashboard</a:t>
            </a:r>
            <a:endParaRPr lang="es-ES" sz="1400" dirty="0">
              <a:solidFill>
                <a:schemeClr val="dk2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ES" sz="1400" dirty="0" err="1">
                <a:solidFill>
                  <a:schemeClr val="dk2"/>
                </a:solidFill>
              </a:rPr>
              <a:t>Login</a:t>
            </a:r>
            <a:r>
              <a:rPr lang="es-ES" sz="1400" dirty="0">
                <a:solidFill>
                  <a:schemeClr val="dk2"/>
                </a:solidFill>
              </a:rPr>
              <a:t> (</a:t>
            </a:r>
            <a:r>
              <a:rPr lang="es-ES" sz="1400" dirty="0" err="1">
                <a:solidFill>
                  <a:schemeClr val="dk2"/>
                </a:solidFill>
              </a:rPr>
              <a:t>if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necessary</a:t>
            </a:r>
            <a:r>
              <a:rPr lang="es-ES" sz="1400" dirty="0">
                <a:solidFill>
                  <a:schemeClr val="dk2"/>
                </a:solidFill>
              </a:rPr>
              <a:t>)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ES" sz="1400" dirty="0" err="1">
                <a:solidFill>
                  <a:schemeClr val="dk2"/>
                </a:solidFill>
              </a:rPr>
              <a:t>Create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Site</a:t>
            </a:r>
            <a:endParaRPr lang="es-ES" sz="1400" dirty="0">
              <a:solidFill>
                <a:schemeClr val="dk2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ES" sz="1400" dirty="0" err="1">
                <a:solidFill>
                  <a:schemeClr val="dk2"/>
                </a:solidFill>
              </a:rPr>
              <a:t>Go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to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Site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Dashboard</a:t>
            </a:r>
            <a:r>
              <a:rPr lang="es-ES" sz="1400" dirty="0">
                <a:solidFill>
                  <a:schemeClr val="dk2"/>
                </a:solidFill>
              </a:rPr>
              <a:t> (</a:t>
            </a:r>
            <a:r>
              <a:rPr lang="es-ES" sz="1400" dirty="0" err="1">
                <a:solidFill>
                  <a:schemeClr val="dk2"/>
                </a:solidFill>
              </a:rPr>
              <a:t>to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initialize</a:t>
            </a:r>
            <a:r>
              <a:rPr lang="es-ES" sz="1400" dirty="0">
                <a:solidFill>
                  <a:schemeClr val="dk2"/>
                </a:solidFill>
              </a:rPr>
              <a:t> </a:t>
            </a:r>
            <a:r>
              <a:rPr lang="es-ES" sz="1400" dirty="0" err="1">
                <a:solidFill>
                  <a:schemeClr val="dk2"/>
                </a:solidFill>
              </a:rPr>
              <a:t>Site</a:t>
            </a:r>
            <a:r>
              <a:rPr lang="es-ES" sz="1400" dirty="0">
                <a:solidFill>
                  <a:schemeClr val="dk2"/>
                </a:solidFill>
              </a:rPr>
              <a:t>)</a:t>
            </a:r>
          </a:p>
          <a:p>
            <a:pPr lvl="0"/>
            <a:endParaRPr lang="en" sz="1000" dirty="0">
              <a:solidFill>
                <a:schemeClr val="dk2"/>
              </a:solidFill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310909" y="2047657"/>
            <a:ext cx="4681837" cy="27515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  // Site Creation Properties</a:t>
            </a:r>
          </a:p>
          <a:p>
            <a:pPr lvl="0">
              <a:lnSpc>
                <a:spcPct val="120000"/>
              </a:lnSpc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  <a:sym typeface="Arial"/>
              </a:rPr>
              <a:t>   </a:t>
            </a:r>
            <a:r>
              <a:rPr lang="en-US" sz="1600" b="1" dirty="0">
                <a:solidFill>
                  <a:srgbClr val="212121"/>
                </a:solidFill>
                <a:latin typeface="Courier New" charset="0"/>
                <a:cs typeface="Courier New" charset="0"/>
              </a:rPr>
              <a:t>"</a:t>
            </a:r>
            <a:r>
              <a:rPr lang="en-US" sz="1600" b="1" dirty="0" err="1">
                <a:solidFill>
                  <a:srgbClr val="212121"/>
                </a:solidFill>
                <a:latin typeface="Courier New" charset="0"/>
                <a:cs typeface="Courier New" charset="0"/>
              </a:rPr>
              <a:t>sitePreset</a:t>
            </a:r>
            <a:r>
              <a:rPr lang="en-US" sz="1600" b="1" dirty="0">
                <a:solidFill>
                  <a:srgbClr val="212121"/>
                </a:solidFill>
                <a:latin typeface="Courier New" charset="0"/>
                <a:cs typeface="Courier New" charset="0"/>
              </a:rPr>
              <a:t>":"site-dashboard",</a:t>
            </a:r>
          </a:p>
          <a:p>
            <a:pPr lvl="0">
              <a:lnSpc>
                <a:spcPct val="120000"/>
              </a:lnSpc>
            </a:pPr>
            <a:r>
              <a:rPr lang="en-US" sz="1600" b="1" dirty="0">
                <a:solidFill>
                  <a:srgbClr val="212121"/>
                </a:solidFill>
                <a:latin typeface="Courier New" charset="0"/>
                <a:cs typeface="Courier New" charset="0"/>
              </a:rPr>
              <a:t>   "</a:t>
            </a:r>
            <a:r>
              <a:rPr lang="en-US" sz="1600" b="1" dirty="0" err="1">
                <a:solidFill>
                  <a:srgbClr val="212121"/>
                </a:solidFill>
                <a:latin typeface="Courier New" charset="0"/>
                <a:cs typeface="Courier New" charset="0"/>
              </a:rPr>
              <a:t>title":"Test</a:t>
            </a:r>
            <a:r>
              <a:rPr lang="en-US" sz="1600" b="1" dirty="0">
                <a:solidFill>
                  <a:srgbClr val="212121"/>
                </a:solidFill>
                <a:latin typeface="Courier New" charset="0"/>
                <a:cs typeface="Courier New" charset="0"/>
              </a:rPr>
              <a:t> Site",</a:t>
            </a:r>
          </a:p>
          <a:p>
            <a:pPr lvl="0">
              <a:lnSpc>
                <a:spcPct val="120000"/>
              </a:lnSpc>
            </a:pPr>
            <a:r>
              <a:rPr lang="en-US" sz="1600" b="1" dirty="0">
                <a:solidFill>
                  <a:srgbClr val="212121"/>
                </a:solidFill>
                <a:latin typeface="Courier New" charset="0"/>
                <a:cs typeface="Courier New" charset="0"/>
              </a:rPr>
              <a:t>   "shortName":"test-site",</a:t>
            </a:r>
          </a:p>
          <a:p>
            <a:pPr lvl="0">
              <a:lnSpc>
                <a:spcPct val="120000"/>
              </a:lnSpc>
            </a:pPr>
            <a:r>
              <a:rPr lang="en-US" sz="1600" b="1" dirty="0">
                <a:solidFill>
                  <a:srgbClr val="212121"/>
                </a:solidFill>
                <a:latin typeface="Courier New" charset="0"/>
                <a:cs typeface="Courier New" charset="0"/>
              </a:rPr>
              <a:t>   "description":"",</a:t>
            </a:r>
          </a:p>
          <a:p>
            <a:pPr lvl="0">
              <a:lnSpc>
                <a:spcPct val="120000"/>
              </a:lnSpc>
            </a:pPr>
            <a:r>
              <a:rPr lang="en-US" sz="1600" b="1" dirty="0">
                <a:solidFill>
                  <a:srgbClr val="212121"/>
                </a:solidFill>
                <a:latin typeface="Courier New" charset="0"/>
                <a:cs typeface="Courier New" charset="0"/>
              </a:rPr>
              <a:t>   "</a:t>
            </a:r>
            <a:r>
              <a:rPr lang="en-US" sz="1600" b="1" dirty="0" err="1">
                <a:solidFill>
                  <a:srgbClr val="212121"/>
                </a:solidFill>
                <a:latin typeface="Courier New" charset="0"/>
                <a:cs typeface="Courier New" charset="0"/>
              </a:rPr>
              <a:t>visibility":"PUBLIC</a:t>
            </a:r>
            <a:r>
              <a:rPr lang="en-US" sz="1600" b="1" dirty="0">
                <a:solidFill>
                  <a:srgbClr val="212121"/>
                </a:solidFill>
                <a:latin typeface="Courier New" charset="0"/>
                <a:cs typeface="Courier New" charset="0"/>
              </a:rPr>
              <a:t>“</a:t>
            </a:r>
          </a:p>
          <a:p>
            <a:pPr lvl="0">
              <a:lnSpc>
                <a:spcPct val="120000"/>
              </a:lnSpc>
            </a:pPr>
            <a:r>
              <a:rPr lang="en-US" sz="1600" b="1" dirty="0">
                <a:solidFill>
                  <a:srgbClr val="212121"/>
                </a:solidFill>
                <a:latin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6" y="4686669"/>
            <a:ext cx="437903" cy="4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3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Common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reason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to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create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sites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by</a:t>
            </a:r>
            <a:r>
              <a:rPr lang="es-ES" dirty="0">
                <a:solidFill>
                  <a:schemeClr val="dk2"/>
                </a:solidFill>
              </a:rPr>
              <a:t> API?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External Processes (Think Authoritative Data Sources)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Workflow (Use Activiti and REST Call Task)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Document Intake / Taxonomy Creation using Rules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" y="5813372"/>
            <a:ext cx="1025912" cy="1025912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6" y="5965772"/>
            <a:ext cx="1025912" cy="1025912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6" y="6118172"/>
            <a:ext cx="1025912" cy="102591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6" y="4686669"/>
            <a:ext cx="437903" cy="4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8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Jason Jolley</a:t>
            </a:r>
            <a:endParaRPr lang="en" sz="3600"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1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hlinkClick r:id="rId4"/>
              </a:rPr>
              <a:t>jjolley@microstrat.com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@</a:t>
            </a:r>
            <a:r>
              <a:rPr lang="en-US" dirty="0" err="1"/>
              <a:t>jasonjolley</a:t>
            </a:r>
            <a:endParaRPr lang="en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02777"/>
            <a:ext cx="740723" cy="740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</a:rPr>
              <a:t>The</a:t>
            </a:r>
            <a:r>
              <a:rPr lang="es-ES" dirty="0">
                <a:solidFill>
                  <a:schemeClr val="dk2"/>
                </a:solidFill>
              </a:rPr>
              <a:t> Basics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87662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2"/>
                </a:solidFill>
              </a:rPr>
              <a:t>A ‘Taxonomy’ is a Classification Scheme.</a:t>
            </a:r>
          </a:p>
          <a:p>
            <a:pPr lvl="0"/>
            <a:r>
              <a:rPr lang="en-US" dirty="0">
                <a:solidFill>
                  <a:schemeClr val="dk2"/>
                </a:solidFill>
              </a:rPr>
              <a:t>Think ‘Blueprint’ for your data.</a:t>
            </a:r>
          </a:p>
        </p:txBody>
      </p:sp>
      <p:sp>
        <p:nvSpPr>
          <p:cNvPr id="6" name="Rectangle 5"/>
          <p:cNvSpPr/>
          <p:nvPr/>
        </p:nvSpPr>
        <p:spPr>
          <a:xfrm>
            <a:off x="2899957" y="3041291"/>
            <a:ext cx="1828800" cy="583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Tags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99957" y="2319438"/>
            <a:ext cx="1828800" cy="583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Folder Structure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92530" y="3041291"/>
            <a:ext cx="1828800" cy="583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92530" y="2320176"/>
            <a:ext cx="1828800" cy="583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46419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Why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n-US" dirty="0">
                <a:solidFill>
                  <a:schemeClr val="dk2"/>
                </a:solidFill>
              </a:rPr>
              <a:t>Automate</a:t>
            </a:r>
            <a:r>
              <a:rPr lang="es-ES" dirty="0">
                <a:solidFill>
                  <a:schemeClr val="dk2"/>
                </a:solidFill>
              </a:rPr>
              <a:t>?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64233" y="1203028"/>
            <a:ext cx="4751108" cy="166209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1800" dirty="0">
                <a:solidFill>
                  <a:schemeClr val="dk2"/>
                </a:solidFill>
              </a:rPr>
              <a:t>Consistent Data and Structure is </a:t>
            </a:r>
            <a:r>
              <a:rPr lang="en-US" sz="1800" b="1" dirty="0">
                <a:solidFill>
                  <a:schemeClr val="dk2"/>
                </a:solidFill>
              </a:rPr>
              <a:t>important</a:t>
            </a:r>
            <a:r>
              <a:rPr lang="en-US" sz="1800" dirty="0">
                <a:solidFill>
                  <a:schemeClr val="dk2"/>
                </a:solidFill>
              </a:rPr>
              <a:t>!</a:t>
            </a:r>
          </a:p>
          <a:p>
            <a:pPr lvl="0">
              <a:lnSpc>
                <a:spcPct val="100000"/>
              </a:lnSpc>
            </a:pPr>
            <a:r>
              <a:rPr lang="en-US" sz="1800" dirty="0">
                <a:solidFill>
                  <a:schemeClr val="dk2"/>
                </a:solidFill>
              </a:rPr>
              <a:t>Users </a:t>
            </a:r>
            <a:r>
              <a:rPr lang="en-US" sz="1800" b="1" dirty="0">
                <a:solidFill>
                  <a:srgbClr val="FF0000"/>
                </a:solidFill>
              </a:rPr>
              <a:t>hate</a:t>
            </a:r>
            <a:r>
              <a:rPr lang="en-US" sz="1800" dirty="0">
                <a:solidFill>
                  <a:schemeClr val="dk2"/>
                </a:solidFill>
              </a:rPr>
              <a:t> creating structure and data</a:t>
            </a:r>
          </a:p>
          <a:p>
            <a:pPr lvl="0">
              <a:lnSpc>
                <a:spcPct val="100000"/>
              </a:lnSpc>
            </a:pPr>
            <a:r>
              <a:rPr lang="en-US" sz="1800" dirty="0">
                <a:solidFill>
                  <a:schemeClr val="dk2"/>
                </a:solidFill>
              </a:rPr>
              <a:t>Users </a:t>
            </a:r>
            <a:r>
              <a:rPr lang="en-US" sz="1800" b="1" dirty="0">
                <a:solidFill>
                  <a:srgbClr val="00B050"/>
                </a:solidFill>
              </a:rPr>
              <a:t>love</a:t>
            </a:r>
            <a:r>
              <a:rPr lang="en-US" sz="1800" dirty="0">
                <a:solidFill>
                  <a:schemeClr val="dk2"/>
                </a:solidFill>
              </a:rPr>
              <a:t> structure and data for retrieval!</a:t>
            </a:r>
            <a:endParaRPr lang="en" sz="1800" dirty="0">
              <a:solidFill>
                <a:schemeClr val="dk2"/>
              </a:solidFill>
            </a:endParaRPr>
          </a:p>
          <a:p>
            <a:pPr lvl="0"/>
            <a:endParaRPr lang="en-US" sz="1800" b="1" dirty="0">
              <a:solidFill>
                <a:schemeClr val="dk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4233" y="3141576"/>
            <a:ext cx="4751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Site: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DD0E1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Cases</a:t>
            </a:r>
            <a:endParaRPr lang="en-US" sz="2000" noProof="0" dirty="0">
              <a:solidFill>
                <a:srgbClr val="4DD0E1">
                  <a:lumMod val="75000"/>
                </a:srgb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/>
              <a:t>  &gt;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Folder: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DD0E1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&lt;Case Status&gt;</a:t>
            </a:r>
            <a:endParaRPr lang="en-US" sz="2000" dirty="0">
              <a:solidFill>
                <a:srgbClr val="4DD0E1">
                  <a:lumMod val="75000"/>
                </a:srgbClr>
              </a:solidFill>
            </a:endParaRPr>
          </a:p>
          <a:p>
            <a:pPr lvl="0"/>
            <a:r>
              <a:rPr lang="en-US" sz="2000" dirty="0"/>
              <a:t>    &gt;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Folder: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DD0E1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&lt;Case&gt;</a:t>
            </a:r>
            <a:endParaRPr lang="en-US" sz="2000" dirty="0">
              <a:solidFill>
                <a:srgbClr val="4DD0E1">
                  <a:lumMod val="75000"/>
                </a:srgbClr>
              </a:solidFill>
            </a:endParaRPr>
          </a:p>
          <a:p>
            <a:pPr lvl="0"/>
            <a:r>
              <a:rPr lang="en-US" sz="2000" dirty="0"/>
              <a:t>      &gt;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Folder: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DD0E1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&lt;Document Type&gt;</a:t>
            </a:r>
          </a:p>
          <a:p>
            <a:pPr lvl="0"/>
            <a:r>
              <a:rPr lang="en-US" sz="2000" dirty="0"/>
              <a:t>        &gt;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Folder: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DD0E1">
                    <a:lumMod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&lt;Document Sub Type&gt;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10" y="1164127"/>
            <a:ext cx="2527410" cy="370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3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>
                <a:solidFill>
                  <a:schemeClr val="dk2"/>
                </a:solidFill>
              </a:rPr>
              <a:t>DataList </a:t>
            </a:r>
            <a:r>
              <a:rPr lang="es-ES" dirty="0" err="1">
                <a:solidFill>
                  <a:schemeClr val="dk2"/>
                </a:solidFill>
              </a:rPr>
              <a:t>Backed</a:t>
            </a:r>
            <a:r>
              <a:rPr lang="es-ES" dirty="0">
                <a:solidFill>
                  <a:schemeClr val="dk2"/>
                </a:solidFill>
              </a:rPr>
              <a:t> Content </a:t>
            </a:r>
            <a:r>
              <a:rPr lang="es-ES" dirty="0" err="1">
                <a:solidFill>
                  <a:schemeClr val="dk2"/>
                </a:solidFill>
              </a:rPr>
              <a:t>Fields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157" y="1780404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534" y="1961379"/>
            <a:ext cx="2886075" cy="1962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5954" y="4153989"/>
            <a:ext cx="297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Empower Your User Community!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3553" y="4158343"/>
            <a:ext cx="297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Keeps Data Consistent &amp; Valid</a:t>
            </a:r>
          </a:p>
        </p:txBody>
      </p:sp>
      <p:sp>
        <p:nvSpPr>
          <p:cNvPr id="15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s-ES" sz="3600" dirty="0" err="1">
                <a:solidFill>
                  <a:schemeClr val="dk2"/>
                </a:solidFill>
              </a:rPr>
              <a:t>Why</a:t>
            </a:r>
            <a:r>
              <a:rPr lang="es-ES" sz="2800" dirty="0">
                <a:solidFill>
                  <a:schemeClr val="dk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957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>
                <a:solidFill>
                  <a:schemeClr val="dk2"/>
                </a:solidFill>
              </a:rPr>
              <a:t>Data </a:t>
            </a:r>
            <a:r>
              <a:rPr lang="es-ES" dirty="0" err="1">
                <a:solidFill>
                  <a:schemeClr val="dk2"/>
                </a:solidFill>
              </a:rPr>
              <a:t>List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Backed</a:t>
            </a:r>
            <a:r>
              <a:rPr lang="es-ES" dirty="0">
                <a:solidFill>
                  <a:schemeClr val="dk2"/>
                </a:solidFill>
              </a:rPr>
              <a:t> Content </a:t>
            </a:r>
            <a:r>
              <a:rPr lang="es-ES" dirty="0" err="1">
                <a:solidFill>
                  <a:schemeClr val="dk2"/>
                </a:solidFill>
              </a:rPr>
              <a:t>Fields</a:t>
            </a:r>
            <a:r>
              <a:rPr lang="es-ES" dirty="0">
                <a:solidFill>
                  <a:schemeClr val="dk2"/>
                </a:solidFill>
              </a:rPr>
              <a:t> – </a:t>
            </a:r>
            <a:r>
              <a:rPr lang="es-ES" dirty="0" err="1">
                <a:solidFill>
                  <a:schemeClr val="dk2"/>
                </a:solidFill>
              </a:rPr>
              <a:t>Slide</a:t>
            </a:r>
            <a:r>
              <a:rPr lang="es-ES" dirty="0">
                <a:solidFill>
                  <a:schemeClr val="dk2"/>
                </a:solidFill>
              </a:rPr>
              <a:t> 1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4" name="Datali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How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to</a:t>
            </a:r>
            <a:r>
              <a:rPr lang="es-ES" dirty="0">
                <a:solidFill>
                  <a:schemeClr val="dk2"/>
                </a:solidFill>
              </a:rPr>
              <a:t> do </a:t>
            </a:r>
            <a:r>
              <a:rPr lang="es-ES" dirty="0" err="1">
                <a:solidFill>
                  <a:schemeClr val="dk2"/>
                </a:solidFill>
              </a:rPr>
              <a:t>this</a:t>
            </a:r>
            <a:r>
              <a:rPr lang="es-ES" dirty="0">
                <a:solidFill>
                  <a:schemeClr val="dk2"/>
                </a:solidFill>
              </a:rPr>
              <a:t>?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000" dirty="0">
                <a:solidFill>
                  <a:schemeClr val="dk2"/>
                </a:solidFill>
              </a:rPr>
              <a:t>Create a </a:t>
            </a:r>
            <a:r>
              <a:rPr lang="en-US" sz="2000" dirty="0" err="1">
                <a:solidFill>
                  <a:schemeClr val="dk2"/>
                </a:solidFill>
              </a:rPr>
              <a:t>Datalist</a:t>
            </a:r>
            <a:endParaRPr lang="en-US" sz="2000" dirty="0">
              <a:solidFill>
                <a:schemeClr val="dk2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>
                <a:solidFill>
                  <a:schemeClr val="dk2"/>
                </a:solidFill>
              </a:rPr>
              <a:t>Create a </a:t>
            </a:r>
            <a:r>
              <a:rPr lang="en-US" sz="2000" dirty="0" err="1">
                <a:solidFill>
                  <a:schemeClr val="dk2"/>
                </a:solidFill>
              </a:rPr>
              <a:t>Webscript</a:t>
            </a:r>
            <a:r>
              <a:rPr lang="en-US" sz="2000" dirty="0">
                <a:solidFill>
                  <a:schemeClr val="dk2"/>
                </a:solidFill>
              </a:rPr>
              <a:t> that can get results of a </a:t>
            </a:r>
            <a:r>
              <a:rPr lang="en-US" sz="2000" dirty="0" err="1">
                <a:solidFill>
                  <a:schemeClr val="dk2"/>
                </a:solidFill>
              </a:rPr>
              <a:t>Datalist</a:t>
            </a:r>
            <a:endParaRPr lang="en-US" sz="2000" dirty="0">
              <a:solidFill>
                <a:schemeClr val="dk2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>
                <a:solidFill>
                  <a:schemeClr val="dk2"/>
                </a:solidFill>
              </a:rPr>
              <a:t>Create a Share renderer control to display that data</a:t>
            </a:r>
          </a:p>
          <a:p>
            <a:pPr lvl="0"/>
            <a:endParaRPr lang="es-ES" sz="1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3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Metadata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Inheritance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s-ES" sz="3600" dirty="0" err="1">
                <a:solidFill>
                  <a:schemeClr val="dk2"/>
                </a:solidFill>
              </a:rPr>
              <a:t>Why</a:t>
            </a:r>
            <a:r>
              <a:rPr lang="es-ES" sz="2800" dirty="0">
                <a:solidFill>
                  <a:schemeClr val="dk2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" y="2186517"/>
            <a:ext cx="2733675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499" y="2357967"/>
            <a:ext cx="17145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057" y="2278592"/>
            <a:ext cx="1714500" cy="1714500"/>
          </a:xfrm>
          <a:prstGeom prst="rect">
            <a:avLst/>
          </a:prstGeom>
        </p:spPr>
      </p:pic>
      <p:sp>
        <p:nvSpPr>
          <p:cNvPr id="9" name="&quot;Not Allowed&quot; Symbol 8"/>
          <p:cNvSpPr/>
          <p:nvPr/>
        </p:nvSpPr>
        <p:spPr>
          <a:xfrm>
            <a:off x="3581421" y="2099758"/>
            <a:ext cx="2446846" cy="2319841"/>
          </a:xfrm>
          <a:prstGeom prst="noSmoking">
            <a:avLst>
              <a:gd name="adj" fmla="val 661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&quot;Not Allowed&quot; Symbol 12"/>
          <p:cNvSpPr/>
          <p:nvPr/>
        </p:nvSpPr>
        <p:spPr>
          <a:xfrm>
            <a:off x="6220333" y="2055296"/>
            <a:ext cx="2446846" cy="2319841"/>
          </a:xfrm>
          <a:prstGeom prst="noSmoking">
            <a:avLst>
              <a:gd name="adj" fmla="val 661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46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>
                <a:solidFill>
                  <a:schemeClr val="dk2"/>
                </a:solidFill>
              </a:rPr>
              <a:t>Metadata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sz="2000" dirty="0" err="1">
                <a:solidFill>
                  <a:schemeClr val="dk2"/>
                </a:solidFill>
              </a:rPr>
              <a:t>Two</a:t>
            </a:r>
            <a:r>
              <a:rPr lang="es-ES" sz="2000" dirty="0">
                <a:solidFill>
                  <a:schemeClr val="dk2"/>
                </a:solidFill>
              </a:rPr>
              <a:t> </a:t>
            </a:r>
            <a:r>
              <a:rPr lang="es-ES" sz="2000" dirty="0" err="1">
                <a:solidFill>
                  <a:schemeClr val="dk2"/>
                </a:solidFill>
              </a:rPr>
              <a:t>types</a:t>
            </a:r>
            <a:r>
              <a:rPr lang="es-ES" sz="2000" dirty="0">
                <a:solidFill>
                  <a:schemeClr val="dk2"/>
                </a:solidFill>
              </a:rPr>
              <a:t> of </a:t>
            </a:r>
            <a:r>
              <a:rPr lang="es-ES" sz="2000" dirty="0" err="1">
                <a:solidFill>
                  <a:schemeClr val="dk2"/>
                </a:solidFill>
              </a:rPr>
              <a:t>Metadata</a:t>
            </a:r>
            <a:r>
              <a:rPr lang="es-ES" sz="2000" dirty="0">
                <a:solidFill>
                  <a:schemeClr val="dk2"/>
                </a:solidFill>
              </a:rPr>
              <a:t> </a:t>
            </a:r>
            <a:r>
              <a:rPr lang="es-ES" sz="2000" dirty="0" err="1">
                <a:solidFill>
                  <a:schemeClr val="dk2"/>
                </a:solidFill>
              </a:rPr>
              <a:t>Inheritance</a:t>
            </a:r>
            <a:endParaRPr lang="es-ES" sz="2000" dirty="0">
              <a:solidFill>
                <a:schemeClr val="dk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dk2"/>
                </a:solidFill>
              </a:rPr>
              <a:t>On</a:t>
            </a:r>
            <a:r>
              <a:rPr lang="es-ES" sz="2000" dirty="0">
                <a:solidFill>
                  <a:schemeClr val="dk2"/>
                </a:solidFill>
              </a:rPr>
              <a:t> </a:t>
            </a:r>
            <a:r>
              <a:rPr lang="es-ES" sz="2000" dirty="0" err="1">
                <a:solidFill>
                  <a:schemeClr val="dk2"/>
                </a:solidFill>
              </a:rPr>
              <a:t>Creation</a:t>
            </a:r>
            <a:endParaRPr lang="es-ES" sz="2000" dirty="0">
              <a:solidFill>
                <a:schemeClr val="dk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dk2"/>
                </a:solidFill>
              </a:rPr>
              <a:t>On</a:t>
            </a:r>
            <a:r>
              <a:rPr lang="es-ES" sz="2000" dirty="0">
                <a:solidFill>
                  <a:schemeClr val="dk2"/>
                </a:solidFill>
              </a:rPr>
              <a:t> Folder </a:t>
            </a:r>
            <a:r>
              <a:rPr lang="es-ES" sz="2000" dirty="0" err="1">
                <a:solidFill>
                  <a:schemeClr val="dk2"/>
                </a:solidFill>
              </a:rPr>
              <a:t>Update</a:t>
            </a:r>
            <a:endParaRPr lang="es-ES" sz="2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25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>
                <a:solidFill>
                  <a:schemeClr val="dk2"/>
                </a:solidFill>
              </a:rPr>
              <a:t>Metadata</a:t>
            </a:r>
            <a:r>
              <a:rPr lang="es-ES" dirty="0">
                <a:solidFill>
                  <a:schemeClr val="dk2"/>
                </a:solidFill>
              </a:rPr>
              <a:t> </a:t>
            </a:r>
            <a:r>
              <a:rPr lang="es-ES" dirty="0" err="1">
                <a:solidFill>
                  <a:schemeClr val="dk2"/>
                </a:solidFill>
              </a:rPr>
              <a:t>Inheritance</a:t>
            </a:r>
            <a:r>
              <a:rPr lang="es-ES" dirty="0">
                <a:solidFill>
                  <a:schemeClr val="dk2"/>
                </a:solidFill>
              </a:rPr>
              <a:t> - </a:t>
            </a:r>
            <a:r>
              <a:rPr lang="es-ES" dirty="0" err="1">
                <a:solidFill>
                  <a:schemeClr val="dk2"/>
                </a:solidFill>
              </a:rPr>
              <a:t>Slide</a:t>
            </a:r>
            <a:r>
              <a:rPr lang="es-ES" dirty="0">
                <a:solidFill>
                  <a:schemeClr val="dk2"/>
                </a:solidFill>
              </a:rPr>
              <a:t> 1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5" name="Metadata Inheritance v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354</Words>
  <Application>Microsoft Office PowerPoint</Application>
  <PresentationFormat>On-screen Show (16:9)</PresentationFormat>
  <Paragraphs>88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Courier New</vt:lpstr>
      <vt:lpstr>simple-dark-2</vt:lpstr>
      <vt:lpstr>Automating the  Alfresco Taxonomy</vt:lpstr>
      <vt:lpstr>The Basics</vt:lpstr>
      <vt:lpstr>Why Automate?</vt:lpstr>
      <vt:lpstr>DataList Backed Content Fields</vt:lpstr>
      <vt:lpstr>Data List Backed Content Fields – Slide 1</vt:lpstr>
      <vt:lpstr>How to do this?</vt:lpstr>
      <vt:lpstr>Metadata Inheritance</vt:lpstr>
      <vt:lpstr>Metadata</vt:lpstr>
      <vt:lpstr>Metadata Inheritance - Slide 1</vt:lpstr>
      <vt:lpstr>Q: How was this done?    A: Alfresco Rules!</vt:lpstr>
      <vt:lpstr>Metadata Inheritance - Slide 2</vt:lpstr>
      <vt:lpstr>Q: How was this done?    A: Alfresco Rules!</vt:lpstr>
      <vt:lpstr>Q: How was this done?    A: Alfresco Rules!</vt:lpstr>
      <vt:lpstr>Site Creation</vt:lpstr>
      <vt:lpstr>Site Creation</vt:lpstr>
      <vt:lpstr>Common reason to create sites by API?</vt:lpstr>
      <vt:lpstr>Jason Jolley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Jason Jolley</dc:creator>
  <cp:lastModifiedBy>Jason Jolley</cp:lastModifiedBy>
  <cp:revision>17</cp:revision>
  <dcterms:modified xsi:type="dcterms:W3CDTF">2017-04-25T17:32:35Z</dcterms:modified>
</cp:coreProperties>
</file>